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5" r:id="rId2"/>
    <p:sldId id="260" r:id="rId3"/>
    <p:sldId id="262" r:id="rId4"/>
    <p:sldId id="265" r:id="rId5"/>
    <p:sldId id="267" r:id="rId6"/>
    <p:sldId id="279" r:id="rId7"/>
    <p:sldId id="282" r:id="rId8"/>
    <p:sldId id="290" r:id="rId9"/>
    <p:sldId id="278" r:id="rId10"/>
    <p:sldId id="283" r:id="rId11"/>
    <p:sldId id="284" r:id="rId12"/>
    <p:sldId id="288" r:id="rId13"/>
    <p:sldId id="289" r:id="rId14"/>
    <p:sldId id="271" r:id="rId15"/>
    <p:sldId id="275" r:id="rId16"/>
    <p:sldId id="287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C24E-C1B0-FD49-BCC2-C4553E6E15BE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3515-4FF0-2249-AD42-2845C9F719F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67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73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26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1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17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7" tIns="45701" rIns="91427" bIns="45701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34" name="Google Shape;6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799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54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24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3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74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33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0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6a7b77d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96a7b77d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84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6a7b77d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96a7b77d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84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04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59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02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16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18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13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9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52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6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4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7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D187-D5C5-5245-AEBE-4288A1721DC0}" type="datetimeFigureOut">
              <a:rPr lang="es-ES" smtClean="0"/>
              <a:t>21/06/21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EC76-E4EE-2144-BC3B-C7D65B611D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8" name="Google Shape;128;p8"/>
          <p:cNvSpPr txBox="1"/>
          <p:nvPr/>
        </p:nvSpPr>
        <p:spPr>
          <a:xfrm>
            <a:off x="445347" y="2061001"/>
            <a:ext cx="8280111" cy="304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Conocer el contenido, alcance y obligaciones de la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NOM-035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de la STPS que señala en su publicación que todas las empresas deben cumplir con el “establecimiento de los elementos para identificar, analizar y prevenir los factores de riesgo psicosocial así como promover un entorno organizacional favorable en los centros de trabajo”, con la finalidad de que la apliquen correctamente.</a:t>
            </a: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15000"/>
            </a:pP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Implementar todos los pasos que establecen la Norma así como los instrumentos obligatorios de acuerdo al numero de trabajadores de </a:t>
            </a:r>
            <a:r>
              <a:rPr lang="es-MX" sz="1600" b="1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la organizaci</a:t>
            </a:r>
            <a:r>
              <a:rPr lang="es-MX" sz="1600" b="1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ón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.</a:t>
            </a: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15000"/>
            </a:pP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Integrar la carpeta de evidencias con todos los documentos que comprueben la implementación total de la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NOM-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035 para evitar alguna observación o sanción cuando la empresa sea visitada por inspectores de la STPS.</a:t>
            </a:r>
          </a:p>
          <a:p>
            <a:pPr marL="342900" indent="-342900" algn="just">
              <a:lnSpc>
                <a:spcPct val="120000"/>
              </a:lnSpc>
              <a:spcBef>
                <a:spcPts val="1067"/>
              </a:spcBef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sz="1600" dirty="0"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marL="342900" indent="-342900" algn="just">
              <a:lnSpc>
                <a:spcPct val="120000"/>
              </a:lnSpc>
              <a:spcBef>
                <a:spcPts val="1067"/>
              </a:spcBef>
              <a:spcAft>
                <a:spcPts val="1067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sz="1600" dirty="0"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45347" y="1274968"/>
            <a:ext cx="8774940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CLIMA LABORAL PROFUNDO NOM-035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5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0"/>
            <a:ext cx="9144000" cy="6858000"/>
          </a:xfrm>
          <a:prstGeom prst="rect">
            <a:avLst/>
          </a:prstGeom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1447801" y="11924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TEAM BUILDING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ÍVO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6" name="Google Shape;288;p20"/>
          <p:cNvSpPr txBox="1"/>
          <p:nvPr/>
        </p:nvSpPr>
        <p:spPr>
          <a:xfrm>
            <a:off x="511322" y="2133000"/>
            <a:ext cx="8007255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</a:pP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Los objetivos del </a:t>
            </a:r>
            <a:r>
              <a:rPr lang="es-E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team</a:t>
            </a: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s-E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building</a:t>
            </a: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se centran en mejorar la relación interpersonal y la comunicación entre los colaboradores de una empresa, incrementar el sentimiento de pertenencia a la organización y fomentar las habilidades de liderazgo y del trabajo en conjunto para la resolución de problemas. 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</a:pPr>
            <a:endParaRPr lang="es-ES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</a:pP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En Training Midas nos especializamos en motivar a trav</a:t>
            </a: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és de el factor WOW, ya sea presencial o de manera remota. </a:t>
            </a:r>
            <a:endParaRPr lang="es-ES" sz="1600" dirty="0" smtClean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4536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-10471"/>
            <a:ext cx="9144000" cy="6858000"/>
          </a:xfrm>
          <a:prstGeom prst="rect">
            <a:avLst/>
          </a:prstGeom>
        </p:spPr>
      </p:pic>
      <p:sp>
        <p:nvSpPr>
          <p:cNvPr id="250" name="Google Shape;250;p17"/>
          <p:cNvSpPr txBox="1"/>
          <p:nvPr/>
        </p:nvSpPr>
        <p:spPr>
          <a:xfrm>
            <a:off x="872383" y="2221548"/>
            <a:ext cx="7428097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-ES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Proteger a la persona, sociedad y su entorno ante la eventualidad de los riesgos que representan los peligro naturales o </a:t>
            </a:r>
            <a:r>
              <a:rPr lang="es-ES" sz="1600" dirty="0" err="1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antropog</a:t>
            </a:r>
            <a:r>
              <a:rPr lang="es-ES" sz="1600" dirty="0" err="1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énicos</a:t>
            </a:r>
            <a:r>
              <a:rPr lang="es-ES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, a través de la estrategia de Gestión de Riesgos de Desastres y el fomento de la capacidad de adaptación, auxilio y restablecimiento en la población.</a:t>
            </a:r>
          </a:p>
          <a:p>
            <a:pPr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</a:pPr>
            <a:endParaRPr lang="es-ES" sz="1600" dirty="0" smtClean="0">
              <a:solidFill>
                <a:srgbClr val="595959"/>
              </a:solidFill>
              <a:latin typeface="Proxima Nova"/>
              <a:ea typeface="Proxima Nova Semibold"/>
              <a:cs typeface="Proxima Nova Semibold"/>
              <a:sym typeface="Proxima Nova Semibold"/>
            </a:endParaRPr>
          </a:p>
          <a:p>
            <a:pPr marL="342900" indent="-342900"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-ES" sz="1600" dirty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B</a:t>
            </a:r>
            <a:r>
              <a:rPr lang="es-ES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rindar conocimientos básicos de primeros auxilios, permitir que los capacitandos se familiaricen con situaciones críticas, y permitir que los colaboradores desarrollen su potencial y creatividad en la práctica de los primeros auxilios.</a:t>
            </a:r>
          </a:p>
          <a:p>
            <a:pPr marL="342900" indent="-342900"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endParaRPr lang="es-ES" sz="1600" dirty="0">
              <a:solidFill>
                <a:srgbClr val="FF0000"/>
              </a:solidFill>
              <a:latin typeface="Proxima Nova"/>
              <a:ea typeface="Proxima Nova Semibold"/>
              <a:cs typeface="Proxima Nova Semibold"/>
              <a:sym typeface="Proxima Nova Semibold"/>
            </a:endParaRPr>
          </a:p>
          <a:p>
            <a:pPr marL="342900" indent="-342900"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endParaRPr sz="1600" dirty="0">
              <a:latin typeface="Proxima Nova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872383" y="1192493"/>
            <a:ext cx="7348132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PROTECCI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ÓN CIVIL Y PRIMEROS AUXILIOS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2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0" name="Google Shape;250;p17"/>
          <p:cNvSpPr txBox="1"/>
          <p:nvPr/>
        </p:nvSpPr>
        <p:spPr>
          <a:xfrm>
            <a:off x="1231602" y="2709000"/>
            <a:ext cx="5932398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115000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Conocer y practicar las herramientas básicas para manejar eficientemente la paquetería de office y desarrollar habilidades que les permitan mejorar la calidad de sus presentaciones para optimizar las actividades diarias de </a:t>
            </a:r>
            <a:r>
              <a:rPr lang="es-ES_tradnl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la organizaci</a:t>
            </a:r>
            <a:r>
              <a:rPr lang="es-ES_tradnl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ón</a:t>
            </a:r>
            <a:r>
              <a:rPr lang="es" sz="1600" dirty="0" smtClean="0">
                <a:solidFill>
                  <a:srgbClr val="595959"/>
                </a:solidFill>
                <a:latin typeface="Proxima Nova"/>
                <a:ea typeface="Proxima Nova Semibold"/>
                <a:cs typeface="Proxima Nova Semibold"/>
                <a:sym typeface="Proxima Nova Semibold"/>
              </a:rPr>
              <a:t>.</a:t>
            </a:r>
            <a:endParaRPr sz="1600" dirty="0">
              <a:solidFill>
                <a:srgbClr val="595959"/>
              </a:solidFill>
              <a:latin typeface="Proxima Nova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30000"/>
              </a:lnSpc>
              <a:spcBef>
                <a:spcPts val="1067"/>
              </a:spcBef>
              <a:buClr>
                <a:srgbClr val="000000"/>
              </a:buClr>
              <a:buSzPts val="1000"/>
            </a:pPr>
            <a:endParaRPr sz="1600" dirty="0">
              <a:latin typeface="Proxima Nova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30000"/>
              </a:lnSpc>
              <a:spcBef>
                <a:spcPts val="1067"/>
              </a:spcBef>
              <a:spcAft>
                <a:spcPts val="1067"/>
              </a:spcAft>
              <a:buClr>
                <a:srgbClr val="000000"/>
              </a:buClr>
              <a:buSzPts val="1000"/>
            </a:pPr>
            <a:endParaRPr sz="1600" dirty="0">
              <a:latin typeface="Proxima Nova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449021" y="1384908"/>
            <a:ext cx="8261994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TALLER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DE SOFTWARE Y PAQUETERÍA DE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OFFICE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5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24001" y="2277000"/>
            <a:ext cx="6716921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s-MX" sz="1600" dirty="0" smtClean="0">
              <a:latin typeface="Proxima Nova Alt Lt" panose="02000506030000020004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es-MX" sz="1600" dirty="0" smtClean="0">
                <a:latin typeface="Proxima Nova Alt Lt" panose="02000506030000020004" pitchFamily="50" charset="0"/>
              </a:rPr>
              <a:t/>
            </a:r>
            <a:br>
              <a:rPr lang="es-MX" sz="1600" dirty="0" smtClean="0">
                <a:latin typeface="Proxima Nova Alt Lt" panose="02000506030000020004" pitchFamily="50" charset="0"/>
              </a:rPr>
            </a:br>
            <a:endParaRPr lang="es-MX" sz="1600" dirty="0">
              <a:latin typeface="Proxima Nova Alt Lt" panose="02000506030000020004" pitchFamily="50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1447801" y="11924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ASESOR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ÍA DE IMAGEN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OBJETÍVO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24001" y="2828836"/>
            <a:ext cx="685838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400" baseline="30000" dirty="0">
                <a:solidFill>
                  <a:srgbClr val="595959"/>
                </a:solidFill>
                <a:latin typeface="Proxima nova"/>
                <a:cs typeface="Proxima nova"/>
              </a:rPr>
              <a:t>Sensibilizar al colaborador sobre la importancia de la imagen personal para encaminarlos a un mejor cuidado de apariencia física e relación con la empresa. Comprender cómo la imagen está relacionada con la primera impresión y cómo repercute en la organización, Alinear el código de vestimenta de las organizaciones con los principios para el arreglo personal, buenas prácticas y el protocolo social y de negocios.</a:t>
            </a:r>
            <a:endParaRPr lang="es-ES" sz="2400" dirty="0">
              <a:solidFill>
                <a:srgbClr val="595959"/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10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37" name="Google Shape;637;p32"/>
          <p:cNvSpPr/>
          <p:nvPr/>
        </p:nvSpPr>
        <p:spPr>
          <a:xfrm>
            <a:off x="998687" y="2226333"/>
            <a:ext cx="7290000" cy="410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Entenderemos cuál es el comportamiento humano típico en situaciones de riesgo y/o delitos, los procesos a nivel prevención que debemos seguir, </a:t>
            </a:r>
            <a:r>
              <a:rPr lang="es" sz="1600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así como</a:t>
            </a: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 la metodología que habremos de aplicar cuando ya estamos dentro de un evento que violó nuestra seguridad y </a:t>
            </a:r>
            <a:r>
              <a:rPr lang="es" sz="1600" b="0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armonía </a:t>
            </a: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para resolverla lo m</a:t>
            </a:r>
            <a:r>
              <a:rPr lang="es" sz="1600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á</a:t>
            </a: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s rápido posible, con la menor resistencia y daño</a:t>
            </a:r>
            <a:r>
              <a:rPr lang="es" sz="1600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. Que los c</a:t>
            </a:r>
            <a:r>
              <a:rPr lang="es" sz="1600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olaboradores tengan las herramientas necesarias para resolver sus diferencias de manera satisfactoria sin la necesidad de llegar a otras áreas o incluso a RR.HH.</a:t>
            </a:r>
            <a:endParaRPr sz="1600" dirty="0">
              <a:solidFill>
                <a:schemeClr val="bg2">
                  <a:lumMod val="2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endParaRPr sz="1600" b="0" i="0" u="none" strike="noStrike" cap="none" dirty="0">
              <a:solidFill>
                <a:schemeClr val="bg2">
                  <a:lumMod val="25000"/>
                </a:schemeClr>
              </a:solidFill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¿Realmente conoce usted y su familia un sistema de prevención y reacción efectiva y coordinada en caso de emergencia, accidente, agresión o delito</a:t>
            </a:r>
            <a:r>
              <a:rPr lang="es" sz="1600" b="0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600" b="1" i="0" u="none" strike="noStrike" cap="none" dirty="0">
              <a:solidFill>
                <a:schemeClr val="bg2">
                  <a:lumMod val="2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dirty="0">
                <a:solidFill>
                  <a:srgbClr val="76717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</a:t>
            </a:r>
            <a:endParaRPr lang="es-ES_tradnl" b="1" dirty="0">
              <a:solidFill>
                <a:srgbClr val="76717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_tradnl" sz="1800" b="1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1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¿</a:t>
            </a:r>
            <a:r>
              <a:rPr lang="es" sz="2000" b="1" i="0" u="none" strike="noStrike" cap="none" dirty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Qué pilares trabajamos?</a:t>
            </a:r>
            <a:endParaRPr sz="2000" b="1" i="0" u="none" strike="noStrike" cap="none" dirty="0">
              <a:solidFill>
                <a:srgbClr val="B37D1B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dirty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    </a:t>
            </a:r>
            <a:r>
              <a:rPr lang="es" sz="2000" b="0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Mental-</a:t>
            </a:r>
            <a:r>
              <a:rPr lang="es" sz="2000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s" sz="2000" b="0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ognitivo</a:t>
            </a:r>
            <a:r>
              <a:rPr lang="es" sz="2000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s" sz="2000" b="0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Emocional</a:t>
            </a:r>
            <a:r>
              <a:rPr lang="es" sz="2000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-E</a:t>
            </a:r>
            <a:r>
              <a:rPr lang="es" sz="2000" b="0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nergético</a:t>
            </a:r>
            <a:r>
              <a:rPr lang="es" sz="2000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-F</a:t>
            </a:r>
            <a:r>
              <a:rPr lang="es" sz="2000" b="0" i="0" u="none" strike="noStrike" cap="none" dirty="0" smtClean="0">
                <a:solidFill>
                  <a:srgbClr val="B37D1B"/>
                </a:solidFill>
                <a:latin typeface="Proxima Nova"/>
                <a:ea typeface="Proxima Nova"/>
                <a:cs typeface="Proxima Nova"/>
                <a:sym typeface="Proxima Nova"/>
              </a:rPr>
              <a:t>ísico</a:t>
            </a:r>
            <a:endParaRPr sz="2000" b="0" i="0" u="none" strike="noStrike" cap="none" dirty="0">
              <a:solidFill>
                <a:srgbClr val="B37D1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305236" y="1192493"/>
            <a:ext cx="6983451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PREVENCIÓN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DEL DELITO Y ACOSO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SEXUAL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1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24001" y="2277000"/>
            <a:ext cx="6716921" cy="513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Desarrollar c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apacidades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e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jecutivas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y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personales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que promuevan el liderazgo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aut</a:t>
            </a:r>
            <a:r>
              <a:rPr lang="es-ES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é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ntico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dentro de las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empresas, ayudar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a reforzar el liderazgo personal a través de un nuevo espacio de entrenamiento de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habilidades cognitivas (nuevas redes neuronales).</a:t>
            </a:r>
          </a:p>
          <a:p>
            <a:pPr lvl="0" algn="just">
              <a:lnSpc>
                <a:spcPct val="130000"/>
              </a:lnSpc>
            </a:pPr>
            <a:endParaRPr lang="es-MX" sz="1600" dirty="0" smtClean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lvl="0" algn="just">
              <a:lnSpc>
                <a:spcPct val="130000"/>
              </a:lnSpc>
            </a:pP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Este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nuevo espacio está sustentado en el autoconocimiento y busca la mejora del rendimiento profesional y satisfacción laboral a través de la reflexión y el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aprendizaje:</a:t>
            </a:r>
          </a:p>
          <a:p>
            <a:pPr lvl="0" algn="just">
              <a:lnSpc>
                <a:spcPct val="130000"/>
              </a:lnSpc>
            </a:pP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marL="627063" indent="-271463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Potenciando los propios recursos y capacidades personales.</a:t>
            </a:r>
          </a:p>
          <a:p>
            <a:pPr marL="627063" indent="-271463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Superando barreras y limitaciones profesionales.</a:t>
            </a:r>
          </a:p>
          <a:p>
            <a:pPr marL="627063" indent="-271463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Previniendo y gestionando las situaciones de estrés y tensión personal y laboral.</a:t>
            </a:r>
          </a:p>
          <a:p>
            <a:pPr algn="just">
              <a:lnSpc>
                <a:spcPct val="120000"/>
              </a:lnSpc>
            </a:pPr>
            <a:endParaRPr lang="es-MX" sz="1600" dirty="0" smtClean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algn="just">
              <a:lnSpc>
                <a:spcPct val="120000"/>
              </a:lnSpc>
            </a:pP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/>
            </a:r>
            <a:b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</a:b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1447801" y="11924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PEAK PERFORMANCE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" y="1344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26000" y="2709000"/>
            <a:ext cx="6696000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rgbClr val="A76E11"/>
              </a:buClr>
              <a:buSzPct val="110000"/>
            </a:pP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Proceso de enseñanza uno a uno o grupal en donde los puntos principales son:</a:t>
            </a:r>
          </a:p>
          <a:p>
            <a:pPr marL="285750" lvl="0" indent="-285750">
              <a:lnSpc>
                <a:spcPct val="120000"/>
              </a:lnSpc>
              <a:buClr>
                <a:srgbClr val="A76E11"/>
              </a:buClr>
              <a:buSzPct val="110000"/>
              <a:buFont typeface="Arial"/>
              <a:buChar char="•"/>
            </a:pP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Acelerar </a:t>
            </a:r>
            <a:r>
              <a:rPr lang="es-ES" sz="1600" dirty="0">
                <a:solidFill>
                  <a:srgbClr val="595959"/>
                </a:solidFill>
                <a:latin typeface="Proxima Nova Alt Lt"/>
                <a:cs typeface="Proxima Nova Alt Lt"/>
              </a:rPr>
              <a:t>el proceso del desarrollo potencial.</a:t>
            </a:r>
            <a:endParaRPr lang="es-MX" sz="1600" dirty="0">
              <a:solidFill>
                <a:srgbClr val="595959"/>
              </a:solidFill>
              <a:latin typeface="Proxima Nova Alt Lt"/>
              <a:cs typeface="Proxima Nova Alt Lt"/>
            </a:endParaRPr>
          </a:p>
          <a:p>
            <a:pPr marL="285750" lvl="0" indent="-285750">
              <a:lnSpc>
                <a:spcPct val="120000"/>
              </a:lnSpc>
              <a:buClr>
                <a:srgbClr val="A76E11"/>
              </a:buClr>
              <a:buSzPct val="110000"/>
              <a:buFont typeface="Arial"/>
              <a:buChar char="•"/>
            </a:pPr>
            <a:r>
              <a:rPr lang="es-ES" sz="1600" dirty="0">
                <a:solidFill>
                  <a:srgbClr val="595959"/>
                </a:solidFill>
                <a:latin typeface="Proxima Nova Alt Lt"/>
                <a:cs typeface="Proxima Nova Alt Lt"/>
              </a:rPr>
              <a:t>Capitalizar los conocimientos y experiencias del mentor.</a:t>
            </a:r>
            <a:endParaRPr lang="es-MX" sz="1600" dirty="0">
              <a:solidFill>
                <a:srgbClr val="595959"/>
              </a:solidFill>
              <a:latin typeface="Proxima Nova Alt Lt"/>
              <a:cs typeface="Proxima Nova Alt Lt"/>
            </a:endParaRPr>
          </a:p>
          <a:p>
            <a:pPr marL="285750" lvl="0" indent="-285750">
              <a:lnSpc>
                <a:spcPct val="120000"/>
              </a:lnSpc>
              <a:buClr>
                <a:srgbClr val="A76E11"/>
              </a:buClr>
              <a:buSzPct val="110000"/>
              <a:buFont typeface="Arial"/>
              <a:buChar char="•"/>
            </a:pPr>
            <a:r>
              <a:rPr lang="es-ES" sz="1600" dirty="0">
                <a:solidFill>
                  <a:srgbClr val="595959"/>
                </a:solidFill>
                <a:latin typeface="Proxima Nova Alt Lt"/>
                <a:cs typeface="Proxima Nova Alt Lt"/>
              </a:rPr>
              <a:t>Generar </a:t>
            </a: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vínculos entre mentor y </a:t>
            </a:r>
            <a:r>
              <a:rPr lang="es-ES" sz="1600" dirty="0" err="1" smtClean="0">
                <a:solidFill>
                  <a:srgbClr val="595959"/>
                </a:solidFill>
                <a:latin typeface="Proxima Nova Alt Lt"/>
                <a:cs typeface="Proxima Nova Alt Lt"/>
              </a:rPr>
              <a:t>mentee</a:t>
            </a: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. </a:t>
            </a:r>
            <a:endParaRPr lang="es-MX" sz="1600" dirty="0">
              <a:solidFill>
                <a:srgbClr val="595959"/>
              </a:solidFill>
              <a:latin typeface="Proxima Nova Alt Lt"/>
              <a:cs typeface="Proxima Nova Alt Lt"/>
            </a:endParaRPr>
          </a:p>
          <a:p>
            <a:pPr marL="285750" lvl="0" indent="-285750">
              <a:lnSpc>
                <a:spcPct val="120000"/>
              </a:lnSpc>
              <a:buClr>
                <a:srgbClr val="A76E11"/>
              </a:buClr>
              <a:buSzPct val="110000"/>
              <a:buFont typeface="Arial"/>
              <a:buChar char="•"/>
            </a:pP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Facilitar </a:t>
            </a:r>
            <a:r>
              <a:rPr lang="es-ES" sz="1600" dirty="0">
                <a:solidFill>
                  <a:srgbClr val="595959"/>
                </a:solidFill>
                <a:latin typeface="Proxima Nova Alt Lt"/>
                <a:cs typeface="Proxima Nova Alt Lt"/>
              </a:rPr>
              <a:t>los procesos del cambio, </a:t>
            </a: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haciéndolos </a:t>
            </a:r>
            <a:r>
              <a:rPr lang="es-ES" sz="1600" dirty="0">
                <a:solidFill>
                  <a:srgbClr val="595959"/>
                </a:solidFill>
                <a:latin typeface="Proxima Nova Alt Lt"/>
                <a:cs typeface="Proxima Nova Alt Lt"/>
              </a:rPr>
              <a:t>más </a:t>
            </a:r>
            <a:r>
              <a:rPr lang="es-ES" sz="1600" dirty="0" smtClean="0">
                <a:solidFill>
                  <a:srgbClr val="595959"/>
                </a:solidFill>
                <a:latin typeface="Proxima Nova Alt Lt"/>
                <a:cs typeface="Proxima Nova Alt Lt"/>
              </a:rPr>
              <a:t>sostenibles, duraderos y eficientes.</a:t>
            </a:r>
            <a:endParaRPr lang="es-MX" sz="1600" dirty="0">
              <a:solidFill>
                <a:srgbClr val="595959"/>
              </a:solidFill>
              <a:latin typeface="Proxima Nova Alt Lt"/>
              <a:cs typeface="Proxima Nova Alt Lt"/>
            </a:endParaRP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1447801" y="11924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COACHING O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MENTORING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ÍVO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0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Google Shape;92;g887e1ff15f_0_0"/>
          <p:cNvSpPr txBox="1">
            <a:spLocks/>
          </p:cNvSpPr>
          <p:nvPr/>
        </p:nvSpPr>
        <p:spPr>
          <a:xfrm>
            <a:off x="742241" y="2421000"/>
            <a:ext cx="8082183" cy="29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46" indent="-285750" algn="just">
              <a:lnSpc>
                <a:spcPct val="130000"/>
              </a:lnSpc>
              <a:buClr>
                <a:srgbClr val="B37D1B"/>
              </a:buClr>
              <a:buSzPct val="110000"/>
              <a:buFont typeface="Arial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Proporcionar a los empleados las herramientas para que aprendan a identificar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sus emociones. </a:t>
            </a: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marL="412746" indent="-285750" algn="just">
              <a:lnSpc>
                <a:spcPct val="130000"/>
              </a:lnSpc>
              <a:buClr>
                <a:srgbClr val="B37D1B"/>
              </a:buClr>
              <a:buSzPct val="110000"/>
              <a:buFont typeface="Arial"/>
              <a:buChar char="•"/>
            </a:pP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marL="412746" indent="-285750" algn="just">
              <a:lnSpc>
                <a:spcPct val="130000"/>
              </a:lnSpc>
              <a:buClr>
                <a:srgbClr val="B37D1B"/>
              </a:buClr>
              <a:buSzPct val="110000"/>
              <a:buFont typeface="Arial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Estimular un sentido de cuidado y comprensión dentro de los empleadores y en todo el personal, para que puedan sentirse acompañados. </a:t>
            </a:r>
            <a:endParaRPr lang="es-MX" sz="1600" dirty="0" smtClean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marL="126996" indent="0" algn="just">
              <a:lnSpc>
                <a:spcPct val="130000"/>
              </a:lnSpc>
              <a:buClr>
                <a:srgbClr val="B37D1B"/>
              </a:buClr>
              <a:buSzPct val="110000"/>
            </a:pP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marL="412746" indent="-285750" algn="just">
              <a:lnSpc>
                <a:spcPct val="130000"/>
              </a:lnSpc>
              <a:buClr>
                <a:srgbClr val="B37D1B"/>
              </a:buClr>
              <a:buSzPct val="110000"/>
              <a:buFont typeface="Arial"/>
              <a:buChar char="•"/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Generar conductas funcionales que permitan a los empleados tener un manejo adecuado y sano de sus emociones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.</a:t>
            </a: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0" y="1423430"/>
            <a:ext cx="9144000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CONTENCI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ÓN EMOCIONAL EN TIEMPOS DE COVID-19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Google Shape;87;p5"/>
          <p:cNvSpPr txBox="1"/>
          <p:nvPr/>
        </p:nvSpPr>
        <p:spPr>
          <a:xfrm>
            <a:off x="329884" y="2637000"/>
            <a:ext cx="8478045" cy="297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40000"/>
              </a:lnSpc>
              <a:buSzPct val="100000"/>
            </a:pP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Dar a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conocer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la </a:t>
            </a:r>
            <a:r>
              <a:rPr lang="en-U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relevancia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abrirse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al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cambio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dentro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 la </a:t>
            </a:r>
            <a:r>
              <a:rPr lang="en-US" sz="1600" b="1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N</a:t>
            </a:r>
            <a:r>
              <a:rPr lang="en-US" sz="1600" b="1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ueva </a:t>
            </a:r>
            <a:r>
              <a:rPr lang="en-US" sz="1600" b="1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Normalidad</a:t>
            </a:r>
            <a:r>
              <a:rPr lang="en-US" sz="1600" b="1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 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las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empresas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, </a:t>
            </a:r>
            <a:r>
              <a:rPr lang="en-U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así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como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identificar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sus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etapas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para que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faciliten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su</a:t>
            </a:r>
            <a:r>
              <a:rPr lang="en-U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proceso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,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debido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a que con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frecuencia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aparecen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resistencias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que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afectan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 la </a:t>
            </a:r>
            <a:r>
              <a:rPr lang="en-US" sz="1600" dirty="0" err="1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productividad</a:t>
            </a:r>
            <a:r>
              <a:rPr lang="en-U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.</a:t>
            </a:r>
          </a:p>
          <a:p>
            <a:pPr algn="just">
              <a:lnSpc>
                <a:spcPct val="140000"/>
              </a:lnSpc>
              <a:buSzPct val="100000"/>
            </a:pPr>
            <a:endParaRPr lang="en-US"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40000"/>
              </a:lnSpc>
              <a:buSzPct val="100000"/>
            </a:pPr>
            <a:r>
              <a:rPr lang="e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Sensibilizar acerca de las dificultades que implican los cambios dentro de las organizaciones, ya que </a:t>
            </a:r>
            <a:r>
              <a:rPr lang="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siempre y más ahora, impactan </a:t>
            </a:r>
            <a:r>
              <a:rPr lang="e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tiempos, costos </a:t>
            </a:r>
            <a:r>
              <a:rPr lang="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y el futuro éxito </a:t>
            </a:r>
            <a:r>
              <a:rPr lang="es" sz="1600" dirty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 los proyectos</a:t>
            </a:r>
            <a:r>
              <a:rPr lang="es" sz="1600" dirty="0" smtClean="0">
                <a:solidFill>
                  <a:srgbClr val="595959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.</a:t>
            </a:r>
            <a:endParaRPr sz="1600" dirty="0">
              <a:solidFill>
                <a:srgbClr val="595959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1447801" y="1318892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CHANGE MANAGEMENT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5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1447801" y="1246892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NUEVA CULTURA  ORGANIZACIONAL 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4195" y="2828837"/>
            <a:ext cx="7455401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Apoyar a </a:t>
            </a:r>
            <a:r>
              <a:rPr lang="es-MX" sz="1600" b="1" dirty="0" smtClean="0">
                <a:solidFill>
                  <a:srgbClr val="595959"/>
                </a:solidFill>
                <a:latin typeface="Proxima nova"/>
                <a:cs typeface="Proxima nova"/>
              </a:rPr>
              <a:t>las empresas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 </a:t>
            </a:r>
            <a:r>
              <a:rPr lang="es-MX" sz="1600" dirty="0">
                <a:solidFill>
                  <a:srgbClr val="595959"/>
                </a:solidFill>
                <a:latin typeface="Proxima nova"/>
                <a:cs typeface="Proxima nova"/>
              </a:rPr>
              <a:t>en el proceso de cambio planificado para las mejoras detectadas en el diagnóstico de la organización o de las áreas de interés con base en un modelo Tecnoestructural y social.</a:t>
            </a:r>
          </a:p>
        </p:txBody>
      </p:sp>
    </p:spTree>
    <p:extLst>
      <p:ext uri="{BB962C8B-B14F-4D97-AF65-F5344CB8AC3E}">
        <p14:creationId xmlns:p14="http://schemas.microsoft.com/office/powerpoint/2010/main" val="276939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32002" y="2709534"/>
            <a:ext cx="686564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Al finalizar el curso, el capacitando adquirirá los fundamentos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teóricos/prácticos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que le permita trabajar con un enfoque orientado a dar resultados progresivos, sistemáticos y sostenidos, de él y de todos los miembros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de </a:t>
            </a:r>
            <a:r>
              <a:rPr lang="es-MX" sz="1600" dirty="0">
                <a:solidFill>
                  <a:srgbClr val="595959"/>
                </a:solidFill>
                <a:latin typeface="Proxima Nova Alt Lt" panose="02000506030000020004" pitchFamily="50" charset="0"/>
              </a:rPr>
              <a:t>su equipo, con la finalidad de contribuir al logro de las metas 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de </a:t>
            </a:r>
            <a:r>
              <a:rPr lang="es-MX" sz="1600" b="1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la organizaci</a:t>
            </a:r>
            <a:r>
              <a:rPr lang="es-MX" sz="1600" b="1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ón</a:t>
            </a:r>
            <a:r>
              <a:rPr lang="es-MX" sz="1600" dirty="0" smtClean="0">
                <a:solidFill>
                  <a:srgbClr val="595959"/>
                </a:solidFill>
                <a:latin typeface="Proxima Nova Alt Lt" panose="02000506030000020004" pitchFamily="50" charset="0"/>
              </a:rPr>
              <a:t>.</a:t>
            </a:r>
            <a:endParaRPr lang="es-MX" sz="1600" dirty="0">
              <a:solidFill>
                <a:srgbClr val="595959"/>
              </a:solidFill>
              <a:latin typeface="Proxima Nova Alt Lt" panose="02000506030000020004" pitchFamily="50" charset="0"/>
            </a:endParaRPr>
          </a:p>
          <a:p>
            <a:pPr algn="just">
              <a:lnSpc>
                <a:spcPct val="140000"/>
              </a:lnSpc>
              <a:spcAft>
                <a:spcPts val="800"/>
              </a:spcAft>
            </a:pPr>
            <a:endParaRPr lang="es-MX" sz="1600" dirty="0">
              <a:effectLst/>
              <a:latin typeface="Proxima Nova Alt Lt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1332001" y="1197000"/>
            <a:ext cx="6865641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DESARROLLO DE LÍDERES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00"/>
            <a:ext cx="9162000" cy="6871500"/>
          </a:xfrm>
          <a:prstGeom prst="rect">
            <a:avLst/>
          </a:prstGeom>
        </p:spPr>
      </p:pic>
      <p:sp>
        <p:nvSpPr>
          <p:cNvPr id="320" name="Google Shape;320;p23"/>
          <p:cNvSpPr txBox="1"/>
          <p:nvPr/>
        </p:nvSpPr>
        <p:spPr>
          <a:xfrm>
            <a:off x="758736" y="2421000"/>
            <a:ext cx="8148159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</a:pPr>
            <a:r>
              <a:rPr lang="es" sz="1600" dirty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Conocer el único e innovador </a:t>
            </a:r>
            <a:r>
              <a:rPr lang="es" sz="1600" dirty="0" smtClean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Sistema </a:t>
            </a:r>
            <a:r>
              <a:rPr lang="es" sz="1600" dirty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de Venta de Emoción (SVE) con el cual se podrá transmitir emoción a los clientes, disminuyendo el nivel de </a:t>
            </a:r>
            <a:r>
              <a:rPr lang="es" sz="1600" dirty="0" smtClean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resistencia</a:t>
            </a:r>
            <a:r>
              <a:rPr lang="es-ES_tradnl" sz="1600" dirty="0" smtClean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</a:pPr>
            <a:r>
              <a:rPr lang="es" sz="1600" dirty="0" smtClean="0">
                <a:solidFill>
                  <a:srgbClr val="3B3838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 </a:t>
            </a:r>
            <a:endParaRPr sz="1600" dirty="0">
              <a:solidFill>
                <a:srgbClr val="3B3838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ctr">
              <a:lnSpc>
                <a:spcPct val="120000"/>
              </a:lnSpc>
              <a:spcBef>
                <a:spcPts val="1067"/>
              </a:spcBef>
              <a:buClr>
                <a:srgbClr val="000000"/>
              </a:buClr>
              <a:buSzPts val="1200"/>
            </a:pPr>
            <a:r>
              <a:rPr lang="es-ES" b="1" dirty="0" smtClean="0">
                <a:solidFill>
                  <a:srgbClr val="BE8E26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TODA INTERACCIÓN HUMANA ES UNA SITUACIÓN DE COMPRA Y VENTA, COMPRAMOS Y VENDEMOS IDEAS, SUEÑOS, MANERAS DE PENSAR, PERO SOBRE TODO, A NOSOTROS MISMOS.</a:t>
            </a:r>
          </a:p>
          <a:p>
            <a:pPr algn="ctr">
              <a:lnSpc>
                <a:spcPct val="120000"/>
              </a:lnSpc>
              <a:spcBef>
                <a:spcPts val="1067"/>
              </a:spcBef>
              <a:buClr>
                <a:srgbClr val="000000"/>
              </a:buClr>
              <a:buSzPts val="1200"/>
            </a:pPr>
            <a:endParaRPr lang="es-ES" b="1" dirty="0" smtClean="0">
              <a:solidFill>
                <a:srgbClr val="BE8E26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ctr">
              <a:spcBef>
                <a:spcPts val="1067"/>
              </a:spcBef>
              <a:buClr>
                <a:srgbClr val="000000"/>
              </a:buClr>
              <a:buSzPts val="1200"/>
            </a:pPr>
            <a:r>
              <a:rPr lang="es-ES" b="1" dirty="0" smtClean="0">
                <a:solidFill>
                  <a:srgbClr val="BE8E26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“SI ME COMPRAN A MÍ, COMPRAN MI PRODUCTO, </a:t>
            </a:r>
          </a:p>
          <a:p>
            <a:pPr algn="ctr">
              <a:spcBef>
                <a:spcPts val="1067"/>
              </a:spcBef>
              <a:buClr>
                <a:srgbClr val="000000"/>
              </a:buClr>
              <a:buSzPts val="1200"/>
            </a:pPr>
            <a:r>
              <a:rPr lang="es-ES" b="1" dirty="0" smtClean="0">
                <a:solidFill>
                  <a:srgbClr val="BE8E26"/>
                </a:solidFill>
                <a:latin typeface="Proxima Nova Alt Lt" panose="02000506030000020004" pitchFamily="50" charset="0"/>
                <a:ea typeface="Proxima Nova Semibold"/>
                <a:cs typeface="Proxima Nova Semibold"/>
                <a:sym typeface="Proxima Nova Semibold"/>
              </a:rPr>
              <a:t>CUALQUIERA QUE SEA”</a:t>
            </a:r>
          </a:p>
          <a:p>
            <a:pPr algn="just">
              <a:lnSpc>
                <a:spcPct val="120000"/>
              </a:lnSpc>
              <a:spcBef>
                <a:spcPts val="1067"/>
              </a:spcBef>
              <a:buClr>
                <a:srgbClr val="000000"/>
              </a:buClr>
              <a:buSzPts val="1200"/>
            </a:pPr>
            <a:endParaRPr sz="1600" dirty="0">
              <a:solidFill>
                <a:schemeClr val="dk1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20000"/>
              </a:lnSpc>
              <a:spcBef>
                <a:spcPts val="1067"/>
              </a:spcBef>
              <a:buClr>
                <a:srgbClr val="000000"/>
              </a:buClr>
              <a:buSzPts val="1100"/>
            </a:pPr>
            <a:endParaRPr sz="1600" dirty="0">
              <a:solidFill>
                <a:schemeClr val="dk1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  <a:p>
            <a:pPr algn="just">
              <a:lnSpc>
                <a:spcPct val="120000"/>
              </a:lnSpc>
              <a:spcBef>
                <a:spcPts val="1067"/>
              </a:spcBef>
              <a:spcAft>
                <a:spcPts val="1067"/>
              </a:spcAft>
              <a:buClr>
                <a:srgbClr val="000000"/>
              </a:buClr>
              <a:buSzPts val="1100"/>
            </a:pPr>
            <a:endParaRPr sz="1600" dirty="0">
              <a:solidFill>
                <a:schemeClr val="dk1"/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1548001" y="1197000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SISTEMA DE VENTAS DE EMOCIÓN (SVE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) </a:t>
            </a:r>
            <a:r>
              <a:rPr lang="en-US" sz="2400" b="1" dirty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8" name="Google Shape;98;p18"/>
          <p:cNvSpPr txBox="1"/>
          <p:nvPr/>
        </p:nvSpPr>
        <p:spPr>
          <a:xfrm>
            <a:off x="1305235" y="2205000"/>
            <a:ext cx="6854125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 smtClean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El </a:t>
            </a:r>
            <a:r>
              <a:rPr lang="es-ES" sz="1600" dirty="0" err="1" smtClean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storytelling</a:t>
            </a:r>
            <a:r>
              <a:rPr lang="es-ES" sz="1600" dirty="0" smtClean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es el proceso mediante el cual a través de una narración o historia se comunica algo a la audiencia con el objetivo de hacerle conectar de manera sutil con el producto, servicio o marca de la empresa.</a:t>
            </a:r>
            <a:endParaRPr sz="1600" dirty="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1305236" y="1192493"/>
            <a:ext cx="6325139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STORYTELLING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2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8" name="Google Shape;98;p18"/>
          <p:cNvSpPr txBox="1"/>
          <p:nvPr/>
        </p:nvSpPr>
        <p:spPr>
          <a:xfrm>
            <a:off x="923701" y="2205000"/>
            <a:ext cx="7428097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Comprender el potencial que tiene el marketing digital en el cumplimiento de los negocios.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</a:pPr>
            <a:endParaRPr sz="8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397923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Descubrir los hábitos de consumo digital de los mexicanos y las inversiones publicitarias que realizan las marcas en este ámbito.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</a:pPr>
            <a:endParaRPr sz="8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397923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Entender las mejores prácticas para desarrollar una estrategia enfocada  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en los usuarios digitales, así como las herramientas KPI’s. LinkedIn.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</a:pPr>
            <a:endParaRPr sz="8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397923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Descubrir herramientas y técnicas de Social Selling que guiarán al éxito </a:t>
            </a:r>
            <a:r>
              <a:rPr lang="es" sz="1600" dirty="0" smtClean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de </a:t>
            </a: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una estrategia.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</a:pPr>
            <a:endParaRPr sz="8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09585" indent="-397923" algn="just">
              <a:lnSpc>
                <a:spcPct val="120000"/>
              </a:lnSpc>
              <a:spcBef>
                <a:spcPts val="80"/>
              </a:spcBef>
              <a:buClr>
                <a:schemeClr val="accent6">
                  <a:lumMod val="75000"/>
                </a:schemeClr>
              </a:buClr>
              <a:buSzPct val="115000"/>
              <a:buFont typeface="Arial"/>
              <a:buChar char="•"/>
            </a:pP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Manejar el administrador comercial y el de anuncios de Facebook </a:t>
            </a:r>
            <a:r>
              <a:rPr lang="es" sz="1600" dirty="0" smtClean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para </a:t>
            </a:r>
            <a:r>
              <a:rPr lang="es" sz="160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desarrollar su propia publicidad.</a:t>
            </a:r>
            <a:endParaRPr sz="16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lnSpc>
                <a:spcPct val="120000"/>
              </a:lnSpc>
            </a:pP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lnSpc>
                <a:spcPct val="120000"/>
              </a:lnSpc>
              <a:spcBef>
                <a:spcPts val="1067"/>
              </a:spcBef>
              <a:spcAft>
                <a:spcPts val="1067"/>
              </a:spcAft>
            </a:pPr>
            <a:endParaRPr sz="1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1305236" y="1192493"/>
            <a:ext cx="6325139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CONSULTOR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ÍA DE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MARKETING DIGITIAL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OBJETIVO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885000"/>
          </a:xfrm>
          <a:prstGeom prst="rect">
            <a:avLst/>
          </a:prstGeom>
        </p:spPr>
      </p:pic>
      <p:sp>
        <p:nvSpPr>
          <p:cNvPr id="215" name="Google Shape;215;p14"/>
          <p:cNvSpPr txBox="1"/>
          <p:nvPr/>
        </p:nvSpPr>
        <p:spPr>
          <a:xfrm>
            <a:off x="1167456" y="2421001"/>
            <a:ext cx="6876442" cy="324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rgbClr val="AD7E2F"/>
              </a:buClr>
              <a:buSzPct val="110000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Aprender </a:t>
            </a:r>
            <a:r>
              <a:rPr lang="es-MX" sz="1600" dirty="0">
                <a:solidFill>
                  <a:srgbClr val="595959"/>
                </a:solidFill>
                <a:latin typeface="Proxima nova"/>
                <a:cs typeface="Proxima nova"/>
              </a:rPr>
              <a:t>a identificar los alimentos del consumo diario, sus formas de adquisición desde un punto de vista de finanzas personales, y las implicaciones de su consumo en la salud para la prevención de enfermedades como cáncer, diabetes mellitus y enfermedad cardiovascular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.</a:t>
            </a:r>
          </a:p>
          <a:p>
            <a:pPr marL="285750" indent="-285750" algn="just">
              <a:lnSpc>
                <a:spcPct val="140000"/>
              </a:lnSpc>
              <a:buClr>
                <a:srgbClr val="AD7E2F"/>
              </a:buClr>
              <a:buSzPct val="110000"/>
              <a:buFont typeface="Arial"/>
              <a:buChar char="•"/>
            </a:pPr>
            <a:endParaRPr lang="es-MX" sz="800" dirty="0">
              <a:solidFill>
                <a:srgbClr val="595959"/>
              </a:solidFill>
              <a:latin typeface="Proxima nova"/>
              <a:cs typeface="Proxima nova"/>
            </a:endParaRPr>
          </a:p>
          <a:p>
            <a:pPr algn="just">
              <a:lnSpc>
                <a:spcPct val="140000"/>
              </a:lnSpc>
              <a:buClr>
                <a:srgbClr val="AD7E2F"/>
              </a:buClr>
              <a:buSzPct val="110000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Temas principales: </a:t>
            </a:r>
          </a:p>
          <a:p>
            <a:pPr marL="285750" indent="-285750" algn="just">
              <a:lnSpc>
                <a:spcPct val="140000"/>
              </a:lnSpc>
              <a:buClr>
                <a:srgbClr val="AD7E2F"/>
              </a:buClr>
              <a:buSzPct val="110000"/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E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str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és</a:t>
            </a:r>
            <a:r>
              <a:rPr lang="es-MX" sz="1600" dirty="0">
                <a:solidFill>
                  <a:srgbClr val="595959"/>
                </a:solidFill>
                <a:latin typeface="Proxima nova"/>
                <a:cs typeface="Proxima nova"/>
              </a:rPr>
              <a:t>.</a:t>
            </a:r>
            <a:endParaRPr lang="es-MX" sz="1600" dirty="0" smtClean="0">
              <a:solidFill>
                <a:srgbClr val="595959"/>
              </a:solidFill>
              <a:latin typeface="Proxima nova"/>
              <a:cs typeface="Proxima nova"/>
            </a:endParaRPr>
          </a:p>
          <a:p>
            <a:pPr marL="285750" indent="-285750" algn="just">
              <a:lnSpc>
                <a:spcPct val="140000"/>
              </a:lnSpc>
              <a:buClr>
                <a:srgbClr val="AD7E2F"/>
              </a:buClr>
              <a:buSzPct val="110000"/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A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limententaci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ón.</a:t>
            </a:r>
          </a:p>
          <a:p>
            <a:pPr marL="285750" indent="-285750" algn="just">
              <a:lnSpc>
                <a:spcPct val="140000"/>
              </a:lnSpc>
              <a:buClr>
                <a:srgbClr val="AD7E2F"/>
              </a:buClr>
              <a:buSzPct val="110000"/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S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ueño.</a:t>
            </a:r>
          </a:p>
          <a:p>
            <a:pPr marL="285750" indent="-285750" algn="just">
              <a:lnSpc>
                <a:spcPct val="140000"/>
              </a:lnSpc>
              <a:buClr>
                <a:srgbClr val="AD7E2F"/>
              </a:buClr>
              <a:buSzPct val="110000"/>
              <a:buFont typeface="Arial"/>
              <a:buChar char="•"/>
            </a:pP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E</a:t>
            </a:r>
            <a:r>
              <a:rPr lang="es-MX" sz="1600" dirty="0" smtClean="0">
                <a:solidFill>
                  <a:srgbClr val="595959"/>
                </a:solidFill>
                <a:latin typeface="Proxima nova"/>
                <a:cs typeface="Proxima nova"/>
              </a:rPr>
              <a:t>jercicio.</a:t>
            </a:r>
            <a:endParaRPr lang="es-MX" sz="1600" dirty="0">
              <a:solidFill>
                <a:srgbClr val="595959"/>
              </a:solidFill>
              <a:latin typeface="Proxima nova"/>
              <a:cs typeface="Proxima nova"/>
            </a:endParaRPr>
          </a:p>
          <a:p>
            <a:pPr algn="just">
              <a:lnSpc>
                <a:spcPct val="120000"/>
              </a:lnSpc>
              <a:buClr>
                <a:srgbClr val="AD7E2F"/>
              </a:buClr>
              <a:buSzPct val="110000"/>
            </a:pPr>
            <a:endParaRPr sz="1600" dirty="0">
              <a:solidFill>
                <a:schemeClr val="bg2">
                  <a:lumMod val="25000"/>
                </a:schemeClr>
              </a:solidFill>
              <a:latin typeface="Proxima Nova Alt Lt" panose="02000506030000020004" pitchFamily="50" charset="0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1447801" y="11924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endParaRPr lang="en-US" sz="16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1562101" y="1344893"/>
            <a:ext cx="6182573" cy="8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1747" tIns="21747" rIns="21747" bIns="21747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WELLNESS 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(BIENESTAR INTEGRAL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OBJET</a:t>
            </a:r>
            <a:r>
              <a:rPr lang="en-US" sz="2400" b="1" dirty="0" smtClean="0">
                <a:ln w="11430"/>
                <a:solidFill>
                  <a:srgbClr val="EDC57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sym typeface="Helvetica" charset="0"/>
              </a:rPr>
              <a:t>ÍVO</a:t>
            </a:r>
            <a:endParaRPr lang="en-US" sz="2400" b="1" dirty="0">
              <a:ln w="11430"/>
              <a:solidFill>
                <a:srgbClr val="EDC57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7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1101</Words>
  <Application>Microsoft Macintosh PowerPoint</Application>
  <PresentationFormat>Presentación en pantalla (4:3)</PresentationFormat>
  <Paragraphs>99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LUA/MIDAS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 CAMARGO MIRANDA</dc:creator>
  <cp:lastModifiedBy>LORENA  CAMARGO MIRANDA</cp:lastModifiedBy>
  <cp:revision>12</cp:revision>
  <dcterms:created xsi:type="dcterms:W3CDTF">2021-06-21T21:05:08Z</dcterms:created>
  <dcterms:modified xsi:type="dcterms:W3CDTF">2021-06-22T02:43:02Z</dcterms:modified>
</cp:coreProperties>
</file>